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  <p:sldMasterId id="2147483860" r:id="rId2"/>
  </p:sldMasterIdLst>
  <p:notesMasterIdLst>
    <p:notesMasterId r:id="rId43"/>
  </p:notesMasterIdLst>
  <p:handoutMasterIdLst>
    <p:handoutMasterId r:id="rId44"/>
  </p:handoutMasterIdLst>
  <p:sldIdLst>
    <p:sldId id="256" r:id="rId3"/>
    <p:sldId id="263" r:id="rId4"/>
    <p:sldId id="289" r:id="rId5"/>
    <p:sldId id="290" r:id="rId6"/>
    <p:sldId id="264" r:id="rId7"/>
    <p:sldId id="291" r:id="rId8"/>
    <p:sldId id="292" r:id="rId9"/>
    <p:sldId id="265" r:id="rId10"/>
    <p:sldId id="266" r:id="rId11"/>
    <p:sldId id="293" r:id="rId12"/>
    <p:sldId id="304" r:id="rId13"/>
    <p:sldId id="267" r:id="rId14"/>
    <p:sldId id="294" r:id="rId15"/>
    <p:sldId id="268" r:id="rId16"/>
    <p:sldId id="295" r:id="rId17"/>
    <p:sldId id="296" r:id="rId18"/>
    <p:sldId id="269" r:id="rId19"/>
    <p:sldId id="300" r:id="rId20"/>
    <p:sldId id="307" r:id="rId21"/>
    <p:sldId id="306" r:id="rId22"/>
    <p:sldId id="308" r:id="rId23"/>
    <p:sldId id="305" r:id="rId24"/>
    <p:sldId id="270" r:id="rId25"/>
    <p:sldId id="297" r:id="rId26"/>
    <p:sldId id="271" r:id="rId27"/>
    <p:sldId id="298" r:id="rId28"/>
    <p:sldId id="301" r:id="rId29"/>
    <p:sldId id="272" r:id="rId30"/>
    <p:sldId id="273" r:id="rId31"/>
    <p:sldId id="274" r:id="rId32"/>
    <p:sldId id="302" r:id="rId33"/>
    <p:sldId id="275" r:id="rId34"/>
    <p:sldId id="303" r:id="rId35"/>
    <p:sldId id="286" r:id="rId36"/>
    <p:sldId id="287" r:id="rId37"/>
    <p:sldId id="288" r:id="rId38"/>
    <p:sldId id="260" r:id="rId39"/>
    <p:sldId id="309" r:id="rId40"/>
    <p:sldId id="261" r:id="rId41"/>
    <p:sldId id="26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2" autoAdjust="0"/>
    <p:restoredTop sz="94660"/>
  </p:normalViewPr>
  <p:slideViewPr>
    <p:cSldViewPr snapToGrid="0">
      <p:cViewPr>
        <p:scale>
          <a:sx n="66" d="100"/>
          <a:sy n="66" d="100"/>
        </p:scale>
        <p:origin x="1128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164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DFB5-05BD-4C3C-A20B-C883CB0BB652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31A62-98F8-498F-8450-080E2990B5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3251-9DA9-4D74-B9AF-2B8BEE02A147}" type="datetimeFigureOut">
              <a:rPr lang="ko-KR" altLang="en-US" smtClean="0"/>
              <a:t>2020-05-02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570-0036-4005-A5E9-E95C73789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47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33CE9-3ED1-4BE6-9FB4-AD7285A9F2E5}" type="datetime1">
              <a:rPr lang="en-US" altLang="ko-KR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Dept. of Game &amp; Multimedia Engineering</a:t>
            </a: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5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latinLnBrk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rgbClr val="696464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696464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696464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latinLnBrk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rgbClr val="696464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696464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696464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/74</a:t>
            </a:r>
          </a:p>
        </p:txBody>
      </p:sp>
    </p:spTree>
    <p:extLst>
      <p:ext uri="{BB962C8B-B14F-4D97-AF65-F5344CB8AC3E}">
        <p14:creationId xmlns:p14="http://schemas.microsoft.com/office/powerpoint/2010/main" val="94040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06A181-C03E-47D3-BACF-17D7368B9718}" type="datetime1">
              <a:rPr lang="en-US" altLang="ko-KR" smtClean="0">
                <a:solidFill>
                  <a:prstClr val="black"/>
                </a:solidFill>
              </a:rPr>
              <a:pPr/>
              <a:t>5/2/2020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5926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2DFF-5B9D-4B9E-8B2E-7984CA33F346}" type="datetime1">
              <a:rPr lang="en-US" altLang="ko-KR" smtClean="0">
                <a:solidFill>
                  <a:prstClr val="black"/>
                </a:solidFill>
              </a:rPr>
              <a:pPr/>
              <a:t>5/2/2020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896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7043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12765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7005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DA6B2-E426-49FC-8C10-BDF789FA3708}" type="datetime1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5/2/2020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0436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55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92070-A2C3-4FCB-ABB3-6246273FBC64}" type="datetime1">
              <a:rPr lang="en-US" altLang="ko-KR" smtClean="0"/>
              <a:t>5/2/2020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41639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70760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3898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7E286-C090-4B72-8C86-2B2CECBF9BA3}" type="datetime1">
              <a:rPr lang="en-US" altLang="ko-KR" smtClean="0"/>
              <a:t>5/2/2020</a:t>
            </a:fld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8576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6353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52358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9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7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5442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CF296B-A1AE-41FE-8842-B939F2DB707C}" type="datetime1">
              <a:rPr lang="en-US" altLang="ko-KR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12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6"/>
          <p:cNvSpPr/>
          <p:nvPr userDrawn="1"/>
        </p:nvSpPr>
        <p:spPr>
          <a:xfrm>
            <a:off x="261257" y="1077861"/>
            <a:ext cx="7772400" cy="45719"/>
          </a:xfrm>
          <a:prstGeom prst="rect">
            <a:avLst/>
          </a:prstGeom>
          <a:blipFill dpi="0" rotWithShape="1">
            <a:blip r:embed="rId1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3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76" r:id="rId8"/>
    <p:sldLayoutId id="2147483877" r:id="rId9"/>
    <p:sldLayoutId id="2147483878" r:id="rId1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0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357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FCA81C-7CED-43A9-9926-AFB8BCE65166}" type="datetime1">
              <a:rPr lang="en-US" altLang="ko-KR" smtClean="0">
                <a:solidFill>
                  <a:prstClr val="black"/>
                </a:solidFill>
              </a:rPr>
              <a:pPr/>
              <a:t>5/2/2020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9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6"/>
          <p:cNvSpPr/>
          <p:nvPr userDrawn="1"/>
        </p:nvSpPr>
        <p:spPr>
          <a:xfrm>
            <a:off x="261257" y="655528"/>
            <a:ext cx="7772400" cy="45719"/>
          </a:xfrm>
          <a:prstGeom prst="rect">
            <a:avLst/>
          </a:prstGeom>
          <a:blipFill dpi="0" rotWithShape="1">
            <a:blip r:embed="rId10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572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선형대수학</a:t>
            </a:r>
            <a:br>
              <a:rPr lang="en-US" altLang="ko-KR" dirty="0"/>
            </a:br>
            <a:r>
              <a:rPr lang="ko-KR" altLang="en-US" sz="5400" dirty="0"/>
              <a:t>외적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임종범</a:t>
            </a:r>
            <a:endParaRPr lang="en-US" altLang="ko-KR" dirty="0"/>
          </a:p>
          <a:p>
            <a:r>
              <a:rPr lang="en-US" altLang="ko-KR" i="1" dirty="0">
                <a:latin typeface="Georgia" panose="02040502050405020303" pitchFamily="18" charset="0"/>
              </a:rPr>
              <a:t>jblim@kpu.ac.kr</a:t>
            </a:r>
            <a:endParaRPr lang="ko-KR" altLang="en-US" i="1" dirty="0">
              <a:latin typeface="Georgia" panose="02040502050405020303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Game &amp; Multimedia Engineering</a:t>
            </a:r>
          </a:p>
        </p:txBody>
      </p:sp>
    </p:spTree>
    <p:extLst>
      <p:ext uri="{BB962C8B-B14F-4D97-AF65-F5344CB8AC3E}">
        <p14:creationId xmlns:p14="http://schemas.microsoft.com/office/powerpoint/2010/main" val="2912574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정의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</a:t>
            </a:r>
            <a:r>
              <a:rPr lang="ko-KR" altLang="en-US" dirty="0"/>
              <a:t>와 </a:t>
            </a:r>
            <a:r>
              <a:rPr lang="en-US" altLang="ko-KR" b="1" dirty="0"/>
              <a:t>v</a:t>
            </a:r>
            <a:r>
              <a:rPr lang="ko-KR" altLang="en-US" dirty="0"/>
              <a:t>가 </a:t>
            </a:r>
            <a:r>
              <a:rPr lang="en-US" altLang="ko-KR" dirty="0"/>
              <a:t>R</a:t>
            </a:r>
            <a:r>
              <a:rPr lang="en-US" altLang="ko-KR" baseline="30000" dirty="0"/>
              <a:t>3</a:t>
            </a:r>
            <a:r>
              <a:rPr lang="en-US" altLang="ko-KR" dirty="0"/>
              <a:t> </a:t>
            </a:r>
            <a:r>
              <a:rPr lang="ko-KR" altLang="en-US" dirty="0"/>
              <a:t>상의 벡터이고 </a:t>
            </a:r>
            <a:r>
              <a:rPr lang="en-US" altLang="ko-KR" b="1" dirty="0"/>
              <a:t>u</a:t>
            </a:r>
            <a:r>
              <a:rPr lang="ko-KR" altLang="en-US" dirty="0"/>
              <a:t>와 </a:t>
            </a:r>
            <a:r>
              <a:rPr lang="en-US" altLang="ko-KR" b="1" dirty="0"/>
              <a:t>v</a:t>
            </a:r>
            <a:r>
              <a:rPr lang="ko-KR" altLang="en-US" dirty="0"/>
              <a:t>의 </a:t>
            </a:r>
            <a:r>
              <a:rPr lang="ko-KR" altLang="en-US" dirty="0" err="1"/>
              <a:t>사잇각이</a:t>
            </a:r>
            <a:r>
              <a:rPr lang="ko-KR" altLang="en-US" dirty="0"/>
              <a:t> 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ko-KR" altLang="en-US" dirty="0" err="1"/>
              <a:t>일때</a:t>
            </a:r>
            <a:r>
              <a:rPr lang="ko-KR" altLang="en-US" dirty="0"/>
              <a:t> 다음을 증명하여라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58" y="1739358"/>
            <a:ext cx="2737085" cy="349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02" y="3095251"/>
            <a:ext cx="4931396" cy="189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정의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조금 더 긴 증명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58" y="1088378"/>
            <a:ext cx="2737085" cy="349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148" y="2105968"/>
            <a:ext cx="5295705" cy="3809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465" y="5163757"/>
            <a:ext cx="886548" cy="291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494" y="5757084"/>
            <a:ext cx="1447747" cy="1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5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외적의 성질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그림 3" descr="캡처_2017_04_14_02_53_42_842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" t="21339" r="14271" b="18828"/>
          <a:stretch/>
        </p:blipFill>
        <p:spPr>
          <a:xfrm>
            <a:off x="785813" y="704850"/>
            <a:ext cx="758825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캡처_2017_04_14_02_53_47_580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b="92050"/>
          <a:stretch/>
        </p:blipFill>
        <p:spPr>
          <a:xfrm>
            <a:off x="885825" y="3429000"/>
            <a:ext cx="67437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캡처_2017_04_14_02_53_55_790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r="6458" b="50000"/>
          <a:stretch/>
        </p:blipFill>
        <p:spPr>
          <a:xfrm>
            <a:off x="700087" y="3933056"/>
            <a:ext cx="7653337" cy="227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75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성질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9778" y="3970663"/>
            <a:ext cx="2804445" cy="1276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895" t="55221" r="41088"/>
          <a:stretch/>
        </p:blipFill>
        <p:spPr>
          <a:xfrm>
            <a:off x="6297854" y="48445"/>
            <a:ext cx="2791647" cy="1168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42" y="1301380"/>
            <a:ext cx="8172317" cy="751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77" y="2494486"/>
            <a:ext cx="5600646" cy="8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6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외적의 성질</a:t>
            </a:r>
            <a:endParaRPr lang="ko-KR" alt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그림 4" descr="캡처_2017_04_14_02_53_58_479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6354" b="32008"/>
          <a:stretch/>
        </p:blipFill>
        <p:spPr>
          <a:xfrm>
            <a:off x="552449" y="771525"/>
            <a:ext cx="7791451" cy="309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76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b="1" dirty="0">
                <a:sym typeface="Symbol" panose="05050102010706020507" pitchFamily="18" charset="2"/>
              </a:rPr>
              <a:t>b</a:t>
            </a:r>
            <a:r>
              <a:rPr lang="ko-KR" altLang="en-US" dirty="0">
                <a:sym typeface="Symbol" panose="05050102010706020507" pitchFamily="18" charset="2"/>
              </a:rPr>
              <a:t>를 구하여라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34" y="1683036"/>
            <a:ext cx="3936138" cy="327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059" y="3511448"/>
            <a:ext cx="5319882" cy="11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95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기저 벡터의 외적</a:t>
            </a:r>
            <a:endParaRPr lang="en-US" altLang="ko-KR" dirty="0"/>
          </a:p>
          <a:p>
            <a:pPr lvl="1"/>
            <a:r>
              <a:rPr lang="en-US" b="1" dirty="0" err="1"/>
              <a:t>i</a:t>
            </a:r>
            <a:r>
              <a:rPr lang="en-US" dirty="0"/>
              <a:t> = &lt;1, 0, 0&gt;, </a:t>
            </a:r>
            <a:r>
              <a:rPr lang="en-US" b="1" dirty="0"/>
              <a:t>j</a:t>
            </a:r>
            <a:r>
              <a:rPr lang="en-US" dirty="0"/>
              <a:t> = &lt;0, 1, 0&gt;, </a:t>
            </a:r>
            <a:r>
              <a:rPr lang="en-US" b="1" dirty="0"/>
              <a:t>k</a:t>
            </a:r>
            <a:r>
              <a:rPr lang="en-US" dirty="0"/>
              <a:t> = &lt;0, 0, 1&gt;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14" y="2248990"/>
            <a:ext cx="4101773" cy="1472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812" y="4139443"/>
            <a:ext cx="4170377" cy="10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9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외적의 성질</a:t>
            </a:r>
            <a:endParaRPr lang="ko-KR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그림 3" descr="캡처_2017_04_14_02_54_05_135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10879"/>
          <a:stretch/>
        </p:blipFill>
        <p:spPr>
          <a:xfrm>
            <a:off x="683568" y="2636912"/>
            <a:ext cx="7794750" cy="399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캡처_2017_04_14_02_54_02_385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9205" r="14375" b="54184"/>
          <a:stretch/>
        </p:blipFill>
        <p:spPr>
          <a:xfrm>
            <a:off x="755576" y="826021"/>
            <a:ext cx="7578726" cy="166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862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en-US" altLang="ko-KR" b="1" dirty="0"/>
              <a:t>a</a:t>
            </a:r>
            <a:r>
              <a:rPr lang="en-US" altLang="ko-KR" dirty="0"/>
              <a:t> = 2i + j – k</a:t>
            </a:r>
            <a:r>
              <a:rPr lang="ko-KR" altLang="en-US" dirty="0"/>
              <a:t>와 </a:t>
            </a:r>
            <a:r>
              <a:rPr lang="en-US" altLang="ko-KR" b="1" dirty="0"/>
              <a:t>b</a:t>
            </a:r>
            <a:r>
              <a:rPr lang="en-US" altLang="ko-KR" dirty="0"/>
              <a:t> = –6i – 3j + 3k</a:t>
            </a:r>
            <a:r>
              <a:rPr lang="ko-KR" altLang="en-US" dirty="0"/>
              <a:t>가 평행인지 여부를 판단하여라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28" y="3242235"/>
            <a:ext cx="5244744" cy="11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19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913" y="1963641"/>
            <a:ext cx="4734323" cy="1609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388" y="1247621"/>
            <a:ext cx="1723225" cy="650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22" y="4073617"/>
            <a:ext cx="4316106" cy="12008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487" y="3903329"/>
            <a:ext cx="2003351" cy="16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외적의 정의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그림 3" descr="캡처_2017_04_14_02_53_22_227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r="6563" b="42887"/>
          <a:stretch/>
        </p:blipFill>
        <p:spPr>
          <a:xfrm>
            <a:off x="719138" y="1323975"/>
            <a:ext cx="7643812" cy="260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69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성질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247" y="4633028"/>
            <a:ext cx="6813526" cy="33561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04" y="1265464"/>
            <a:ext cx="3055792" cy="10792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47331" y="2800910"/>
            <a:ext cx="5660192" cy="1192777"/>
            <a:chOff x="547331" y="2800910"/>
            <a:chExt cx="5660192" cy="11927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331" y="2800910"/>
              <a:ext cx="5660192" cy="119277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058912" y="3754491"/>
              <a:ext cx="69641" cy="2210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/>
                <a:t>b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41391" y="3754491"/>
              <a:ext cx="69641" cy="2210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/>
                <a:t>b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0895" t="56090" r="41036"/>
          <a:stretch/>
        </p:blipFill>
        <p:spPr>
          <a:xfrm>
            <a:off x="6570357" y="2731089"/>
            <a:ext cx="2237556" cy="9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1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성질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(</a:t>
            </a:r>
            <a:r>
              <a:rPr lang="en-US" b="1" dirty="0">
                <a:sym typeface="Symbol" panose="05050102010706020507" pitchFamily="18" charset="2"/>
              </a:rPr>
              <a:t>v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b="1" dirty="0">
                <a:sym typeface="Symbol" panose="05050102010706020507" pitchFamily="18" charset="2"/>
              </a:rPr>
              <a:t>w</a:t>
            </a:r>
            <a:r>
              <a:rPr lang="en-US" dirty="0">
                <a:sym typeface="Symbol" panose="05050102010706020507" pitchFamily="18" charset="2"/>
              </a:rPr>
              <a:t>)</a:t>
            </a:r>
            <a:r>
              <a:rPr lang="ko-KR" altLang="en-US" dirty="0">
                <a:sym typeface="Symbol" panose="05050102010706020507" pitchFamily="18" charset="2"/>
              </a:rPr>
              <a:t>를 구하여라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9" y="1737652"/>
            <a:ext cx="3920264" cy="295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9" y="3627879"/>
            <a:ext cx="5380402" cy="1283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106" y="3338873"/>
            <a:ext cx="3390775" cy="19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8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성질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69" y="2666134"/>
            <a:ext cx="6858248" cy="242947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016" y="1265580"/>
            <a:ext cx="3593968" cy="590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60852" y="5236606"/>
                <a:ext cx="1666802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52" y="5236606"/>
                <a:ext cx="1666802" cy="7668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51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외적의 활용</a:t>
            </a:r>
            <a:endParaRPr lang="ko-KR" alt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1411" y="872123"/>
            <a:ext cx="7887013" cy="402161"/>
            <a:chOff x="429403" y="897523"/>
            <a:chExt cx="7887013" cy="402161"/>
          </a:xfrm>
        </p:grpSpPr>
        <p:sp>
          <p:nvSpPr>
            <p:cNvPr id="5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삼각형의 넓이</a:t>
              </a:r>
            </a:p>
          </p:txBody>
        </p:sp>
        <p:pic>
          <p:nvPicPr>
            <p:cNvPr id="6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729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 descr="캡처_2017_04_14_02_54_11_9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r="15416" b="37448"/>
          <a:stretch/>
        </p:blipFill>
        <p:spPr>
          <a:xfrm>
            <a:off x="2411760" y="1484784"/>
            <a:ext cx="5848350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캡처_2017_04_14_02_54_15_401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b="74268"/>
          <a:stretch/>
        </p:blipFill>
        <p:spPr>
          <a:xfrm>
            <a:off x="847724" y="4797152"/>
            <a:ext cx="81057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90" y="4332759"/>
            <a:ext cx="2319121" cy="19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4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활용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</a:t>
            </a:r>
            <a:r>
              <a:rPr lang="ko-KR" altLang="en-US" dirty="0"/>
              <a:t>와 </a:t>
            </a:r>
            <a:r>
              <a:rPr lang="en-US" altLang="ko-KR" b="1" dirty="0"/>
              <a:t>v</a:t>
            </a:r>
            <a:r>
              <a:rPr lang="ko-KR" altLang="en-US" dirty="0"/>
              <a:t>를 </a:t>
            </a:r>
            <a:r>
              <a:rPr lang="ko-KR" altLang="en-US" dirty="0" err="1"/>
              <a:t>두변으로</a:t>
            </a:r>
            <a:r>
              <a:rPr lang="ko-KR" altLang="en-US" dirty="0"/>
              <a:t> 하는 삼각형의 넓이를 </a:t>
            </a:r>
            <a:r>
              <a:rPr lang="en-US" altLang="ko-KR" dirty="0"/>
              <a:t>A</a:t>
            </a:r>
            <a:r>
              <a:rPr lang="ko-KR" altLang="en-US" dirty="0"/>
              <a:t>라고 할 때 다음을 증명하여라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39" y="1733156"/>
            <a:ext cx="2492614" cy="534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9" y="3767668"/>
            <a:ext cx="4538999" cy="525771"/>
          </a:xfrm>
          <a:prstGeom prst="rect">
            <a:avLst/>
          </a:prstGeom>
        </p:spPr>
      </p:pic>
      <p:pic>
        <p:nvPicPr>
          <p:cNvPr id="8" name="그림 6" descr="캡처_2017_04_14_02_54_11_9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16201" r="37108" b="47023"/>
          <a:stretch/>
        </p:blipFill>
        <p:spPr>
          <a:xfrm>
            <a:off x="4655370" y="2044451"/>
            <a:ext cx="3864900" cy="1674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414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4_26_471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5" b="2092"/>
          <a:stretch/>
        </p:blipFill>
        <p:spPr>
          <a:xfrm>
            <a:off x="590549" y="742950"/>
            <a:ext cx="8344347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외적의 활용</a:t>
            </a:r>
            <a:endParaRPr lang="ko-KR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그림 3" descr="캡처_2017_04_14_02_54_29_480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77406" r="5833" b="16736"/>
          <a:stretch/>
        </p:blipFill>
        <p:spPr>
          <a:xfrm>
            <a:off x="471488" y="5362575"/>
            <a:ext cx="7920038" cy="26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328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활용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다음의 꼭지점이 이루는 삼각형의 넓이를 구하여라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A =  (1, 2, 1), B = (2, 1, 0), C =  (5, -1, 3).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61" y="3143142"/>
            <a:ext cx="3972389" cy="932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661" y="4445386"/>
            <a:ext cx="5201071" cy="1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57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활용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다음의 꼭지점이 이루는 삼각형의 넓이를 구하여라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(1, 1, 1), P</a:t>
            </a:r>
            <a:r>
              <a:rPr lang="en-US" baseline="-25000" dirty="0"/>
              <a:t>2</a:t>
            </a:r>
            <a:r>
              <a:rPr lang="en-US" dirty="0"/>
              <a:t>(2, 3, 4), P</a:t>
            </a:r>
            <a:r>
              <a:rPr lang="en-US" baseline="-25000" dirty="0"/>
              <a:t>3</a:t>
            </a:r>
            <a:r>
              <a:rPr lang="en-US" dirty="0"/>
              <a:t> (3, 0, -1)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26" y="3221039"/>
            <a:ext cx="4857116" cy="1036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26" y="4489048"/>
            <a:ext cx="2770881" cy="5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07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4_33_59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11448" b="5858"/>
          <a:stretch/>
        </p:blipFill>
        <p:spPr>
          <a:xfrm>
            <a:off x="906338" y="1536601"/>
            <a:ext cx="8058150" cy="37650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외적의 활용</a:t>
            </a:r>
            <a:endParaRPr lang="ko-KR" alt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1411" y="872123"/>
            <a:ext cx="7887013" cy="402161"/>
            <a:chOff x="429403" y="897523"/>
            <a:chExt cx="7887013" cy="402161"/>
          </a:xfrm>
        </p:grpSpPr>
        <p:sp>
          <p:nvSpPr>
            <p:cNvPr id="5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스칼라 삼중적</a:t>
              </a:r>
            </a:p>
          </p:txBody>
        </p:sp>
        <p:pic>
          <p:nvPicPr>
            <p:cNvPr id="6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729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 descr="캡처_2017_04_14_02_54_36_932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4" t="2929" r="54167" b="78243"/>
          <a:stretch/>
        </p:blipFill>
        <p:spPr>
          <a:xfrm>
            <a:off x="2705100" y="5376689"/>
            <a:ext cx="1323976" cy="85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381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4_43_694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9" b="58787"/>
          <a:stretch/>
        </p:blipFill>
        <p:spPr>
          <a:xfrm>
            <a:off x="561975" y="981075"/>
            <a:ext cx="7681913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외적의 활용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1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외적의 정의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645" y="3516577"/>
            <a:ext cx="3718711" cy="231146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74" y="1265464"/>
            <a:ext cx="5877652" cy="208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68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외적의 활용</a:t>
            </a:r>
            <a:endParaRPr lang="ko-KR" alt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1411" y="872123"/>
            <a:ext cx="7887013" cy="402161"/>
            <a:chOff x="429403" y="897523"/>
            <a:chExt cx="7887013" cy="402161"/>
          </a:xfrm>
        </p:grpSpPr>
        <p:sp>
          <p:nvSpPr>
            <p:cNvPr id="5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평행육면체의 부피</a:t>
              </a:r>
            </a:p>
          </p:txBody>
        </p:sp>
        <p:pic>
          <p:nvPicPr>
            <p:cNvPr id="6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729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 descr="캡처_2017_04_14_02_54_47_741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r="14166" b="34310"/>
          <a:stretch/>
        </p:blipFill>
        <p:spPr>
          <a:xfrm>
            <a:off x="793749" y="1230238"/>
            <a:ext cx="75977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캡처_2017_04_14_02_54_52_354"/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18619" r="34375" b="27615"/>
          <a:stretch/>
        </p:blipFill>
        <p:spPr>
          <a:xfrm>
            <a:off x="2705100" y="4095749"/>
            <a:ext cx="4010026" cy="2447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931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외적의 활용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605" y="1265464"/>
            <a:ext cx="2844997" cy="2759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5" y="1290402"/>
            <a:ext cx="4386842" cy="2428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77" y="4875615"/>
            <a:ext cx="3929572" cy="301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476" y="4234976"/>
            <a:ext cx="2627257" cy="15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7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4_59_402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0" b="72594"/>
          <a:stretch/>
        </p:blipFill>
        <p:spPr>
          <a:xfrm>
            <a:off x="539552" y="1173113"/>
            <a:ext cx="78867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외적의 활용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5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외적의 활용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다음의 세 벡터가 이루는 평행육면체의 부피를 구하여라</a:t>
            </a:r>
            <a:r>
              <a:rPr lang="en-US" altLang="ko-KR" dirty="0"/>
              <a:t>.</a:t>
            </a:r>
          </a:p>
          <a:p>
            <a:pPr lvl="1"/>
            <a:r>
              <a:rPr lang="pl-PL" dirty="0"/>
              <a:t> u = (2,</a:t>
            </a:r>
            <a:r>
              <a:rPr lang="en-US" dirty="0"/>
              <a:t> </a:t>
            </a:r>
            <a:r>
              <a:rPr lang="pl-PL" dirty="0"/>
              <a:t>1,</a:t>
            </a:r>
            <a:r>
              <a:rPr lang="en-US" dirty="0"/>
              <a:t> </a:t>
            </a:r>
            <a:r>
              <a:rPr lang="pl-PL" dirty="0"/>
              <a:t>3), v =(−1,</a:t>
            </a:r>
            <a:r>
              <a:rPr lang="en-US" dirty="0"/>
              <a:t> </a:t>
            </a:r>
            <a:r>
              <a:rPr lang="pl-PL" dirty="0"/>
              <a:t>3,</a:t>
            </a:r>
            <a:r>
              <a:rPr lang="en-US" dirty="0"/>
              <a:t> </a:t>
            </a:r>
            <a:r>
              <a:rPr lang="pl-PL" dirty="0"/>
              <a:t>2), w = (1,</a:t>
            </a:r>
            <a:r>
              <a:rPr lang="en-US" dirty="0"/>
              <a:t> </a:t>
            </a:r>
            <a:r>
              <a:rPr lang="pl-PL" dirty="0"/>
              <a:t>1, −2)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92" y="207241"/>
            <a:ext cx="1991351" cy="187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21" y="3641634"/>
            <a:ext cx="3955558" cy="167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9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7_27_58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7" r="12413" b="48438"/>
          <a:stretch/>
        </p:blipFill>
        <p:spPr>
          <a:xfrm>
            <a:off x="550863" y="1498600"/>
            <a:ext cx="8008937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직선의 벡터 방정식</a:t>
            </a:r>
            <a:endParaRPr lang="ko-KR" alt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1411" y="872123"/>
            <a:ext cx="7887013" cy="402161"/>
            <a:chOff x="429403" y="897523"/>
            <a:chExt cx="7887013" cy="402161"/>
          </a:xfrm>
        </p:grpSpPr>
        <p:sp>
          <p:nvSpPr>
            <p:cNvPr id="5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세 점을 지나는 평면</a:t>
              </a:r>
            </a:p>
          </p:txBody>
        </p:sp>
        <p:pic>
          <p:nvPicPr>
            <p:cNvPr id="6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729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3226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7_40_394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r="5139"/>
          <a:stretch/>
        </p:blipFill>
        <p:spPr>
          <a:xfrm>
            <a:off x="512763" y="809625"/>
            <a:ext cx="7983538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직선의 벡터 방정식</a:t>
            </a:r>
            <a:endParaRPr lang="ko-KR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그림 3" descr="캡처_2017_04_14_02_57_45_839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18476" b="65366"/>
          <a:stretch/>
        </p:blipFill>
        <p:spPr>
          <a:xfrm>
            <a:off x="512762" y="5474607"/>
            <a:ext cx="8453437" cy="735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946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직선의 벡터 방정식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그림 3" descr="캡처_2017_04_14_02_57_45_839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48161" b="11393"/>
          <a:stretch/>
        </p:blipFill>
        <p:spPr>
          <a:xfrm>
            <a:off x="512762" y="1028700"/>
            <a:ext cx="8453437" cy="184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25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9" y="4804193"/>
            <a:ext cx="5130508" cy="1092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4597462" cy="4906736"/>
          </a:xfrm>
        </p:spPr>
        <p:txBody>
          <a:bodyPr/>
          <a:lstStyle/>
          <a:p>
            <a:r>
              <a:rPr lang="ko-KR" altLang="en-US" dirty="0"/>
              <a:t>세 점 </a:t>
            </a:r>
            <a:r>
              <a:rPr lang="en-US" altLang="ko-KR" dirty="0"/>
              <a:t>(2, 1, 1), (0, 4, 1), (-2, 1, 4)</a:t>
            </a:r>
            <a:r>
              <a:rPr lang="ko-KR" altLang="en-US" dirty="0"/>
              <a:t>이 이루는 평면의 방정식을 구하여라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158" y="1265464"/>
            <a:ext cx="3828740" cy="3925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7" y="2240108"/>
            <a:ext cx="3635906" cy="572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17" y="3024346"/>
            <a:ext cx="1757014" cy="15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55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4597462" cy="4906736"/>
          </a:xfrm>
        </p:spPr>
        <p:txBody>
          <a:bodyPr/>
          <a:lstStyle/>
          <a:p>
            <a:r>
              <a:rPr lang="ko-KR" altLang="en-US" dirty="0"/>
              <a:t>세 점 </a:t>
            </a:r>
            <a:r>
              <a:rPr lang="en-US" altLang="ko-KR" dirty="0"/>
              <a:t>(1, 0, -1), (3, 1, 4), (2, -2, 0)</a:t>
            </a:r>
            <a:r>
              <a:rPr lang="ko-KR" altLang="en-US" dirty="0"/>
              <a:t>이 이루는 평면의 방정식을 구하여라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6" y="3237694"/>
            <a:ext cx="8242945" cy="604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43" y="4144622"/>
            <a:ext cx="3228680" cy="862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43" y="5169005"/>
            <a:ext cx="6381063" cy="3589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545571" y="5077645"/>
            <a:ext cx="396644" cy="657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09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평면 사이의 거리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점과 직선 사이의 거리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27" y="1357841"/>
            <a:ext cx="4121634" cy="2307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86" y="1852917"/>
            <a:ext cx="2426572" cy="1002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97" y="3501256"/>
            <a:ext cx="3874778" cy="28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9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외적의 정의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</a:t>
            </a:r>
            <a:r>
              <a:rPr lang="en-US" dirty="0"/>
              <a:t> </a:t>
            </a:r>
            <a:r>
              <a:rPr lang="en-US" b="1" dirty="0"/>
              <a:t>v</a:t>
            </a:r>
            <a:r>
              <a:rPr lang="ko-KR" altLang="en-US" dirty="0"/>
              <a:t>를 계산하여라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9" y="1729064"/>
            <a:ext cx="3905106" cy="711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07" y="1729064"/>
            <a:ext cx="3771761" cy="698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047" y="3645591"/>
            <a:ext cx="3247906" cy="21525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38F83-3875-4105-B445-74F1CCAEAAFC}"/>
              </a:ext>
            </a:extLst>
          </p:cNvPr>
          <p:cNvSpPr/>
          <p:nvPr/>
        </p:nvSpPr>
        <p:spPr>
          <a:xfrm>
            <a:off x="4888495" y="3638563"/>
            <a:ext cx="151851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A1859-ADB8-427D-8342-314EC07BB86E}"/>
              </a:ext>
            </a:extLst>
          </p:cNvPr>
          <p:cNvSpPr/>
          <p:nvPr/>
        </p:nvSpPr>
        <p:spPr>
          <a:xfrm>
            <a:off x="5094684" y="3638563"/>
            <a:ext cx="151851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87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평면 사이의 거리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5174774" cy="4906736"/>
          </a:xfrm>
        </p:spPr>
        <p:txBody>
          <a:bodyPr/>
          <a:lstStyle/>
          <a:p>
            <a:r>
              <a:rPr lang="ko-KR" altLang="en-US" dirty="0"/>
              <a:t>점 </a:t>
            </a:r>
            <a:r>
              <a:rPr lang="en-US" altLang="ko-KR" dirty="0"/>
              <a:t>Q(3, -1, 4)</a:t>
            </a:r>
            <a:r>
              <a:rPr lang="ko-KR" altLang="en-US" dirty="0"/>
              <a:t>와 다음 직선 사이의 거리를 구하시오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57" y="1285931"/>
            <a:ext cx="3334730" cy="3783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3" y="2065744"/>
            <a:ext cx="4861669" cy="293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" y="3117760"/>
            <a:ext cx="5221865" cy="229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3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그림 1" descr="캡처_2017_04_14_02_53_26_24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3808"/>
          <a:stretch/>
        </p:blipFill>
        <p:spPr>
          <a:xfrm>
            <a:off x="648000" y="1982035"/>
            <a:ext cx="81153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외적의 정의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그림 1" descr="캡처_2017_04_14_02_53_33_746">
            <a:extLst>
              <a:ext uri="{FF2B5EF4-FFF2-40B4-BE49-F238E27FC236}">
                <a16:creationId xmlns:a16="http://schemas.microsoft.com/office/drawing/2014/main" id="{CAE67E67-46DE-44C5-9C2F-02AB9A5B695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44284" b="51638"/>
          <a:stretch/>
        </p:blipFill>
        <p:spPr>
          <a:xfrm>
            <a:off x="3589544" y="73416"/>
            <a:ext cx="2232211" cy="2201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2600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외적의 정의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외적의 정의를 이용하여 </a:t>
            </a:r>
            <a:r>
              <a:rPr lang="en-US" altLang="ko-KR" b="1" dirty="0"/>
              <a:t>u</a:t>
            </a:r>
            <a:r>
              <a:rPr lang="en-US" altLang="ko-KR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 </a:t>
            </a:r>
            <a:r>
              <a:rPr lang="en-US" altLang="ko-KR" b="1" dirty="0">
                <a:sym typeface="Symbol" panose="05050102010706020507" pitchFamily="18" charset="2"/>
              </a:rPr>
              <a:t>v</a:t>
            </a:r>
            <a:r>
              <a:rPr lang="ko-KR" altLang="en-US" dirty="0">
                <a:sym typeface="Symbol" panose="05050102010706020507" pitchFamily="18" charset="2"/>
              </a:rPr>
              <a:t>가 </a:t>
            </a:r>
            <a:r>
              <a:rPr lang="en-US" altLang="ko-KR" b="1" dirty="0">
                <a:sym typeface="Symbol" panose="05050102010706020507" pitchFamily="18" charset="2"/>
              </a:rPr>
              <a:t>u</a:t>
            </a:r>
            <a:r>
              <a:rPr lang="ko-KR" altLang="en-US" dirty="0">
                <a:sym typeface="Symbol" panose="05050102010706020507" pitchFamily="18" charset="2"/>
              </a:rPr>
              <a:t>와 </a:t>
            </a:r>
            <a:r>
              <a:rPr lang="en-US" altLang="ko-KR" b="1" dirty="0">
                <a:sym typeface="Symbol" panose="05050102010706020507" pitchFamily="18" charset="2"/>
              </a:rPr>
              <a:t>v</a:t>
            </a:r>
            <a:r>
              <a:rPr lang="ko-KR" altLang="en-US" dirty="0">
                <a:sym typeface="Symbol" panose="05050102010706020507" pitchFamily="18" charset="2"/>
              </a:rPr>
              <a:t>에 수직임을 보여라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29A0D-DDB5-4E53-B9B7-276F2895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50" y="2197888"/>
            <a:ext cx="7589501" cy="31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외적의 정의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외적과 관련하여 다음을 증명하여라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08" y="1706109"/>
            <a:ext cx="5826395" cy="525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39" y="2639989"/>
            <a:ext cx="3952730" cy="1057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41" y="3825091"/>
            <a:ext cx="4054326" cy="2219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555" y="3697225"/>
            <a:ext cx="3727313" cy="11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8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그림 1" descr="캡처_2017_04_14_02_53_33_746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56671" r="15146"/>
          <a:stretch/>
        </p:blipFill>
        <p:spPr>
          <a:xfrm>
            <a:off x="849630" y="4480560"/>
            <a:ext cx="7444740" cy="19727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외적의 정의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그림 1" descr="캡처_2017_04_14_02_53_26_24">
            <a:extLst>
              <a:ext uri="{FF2B5EF4-FFF2-40B4-BE49-F238E27FC236}">
                <a16:creationId xmlns:a16="http://schemas.microsoft.com/office/drawing/2014/main" id="{7D9B47C4-2998-41CE-AEBA-005DBAE30C2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3808" b="20604"/>
          <a:stretch/>
        </p:blipFill>
        <p:spPr>
          <a:xfrm>
            <a:off x="648000" y="1982035"/>
            <a:ext cx="8115300" cy="29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1" descr="캡처_2017_04_14_02_53_33_746">
            <a:extLst>
              <a:ext uri="{FF2B5EF4-FFF2-40B4-BE49-F238E27FC236}">
                <a16:creationId xmlns:a16="http://schemas.microsoft.com/office/drawing/2014/main" id="{AC9536D6-4A09-4BD5-861D-6DB4CE0C533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44284" b="51638"/>
          <a:stretch/>
        </p:blipFill>
        <p:spPr>
          <a:xfrm>
            <a:off x="3589544" y="73416"/>
            <a:ext cx="2232211" cy="2201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8123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3_37_465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1" r="11667" b="3138"/>
          <a:stretch/>
        </p:blipFill>
        <p:spPr>
          <a:xfrm>
            <a:off x="539552" y="914896"/>
            <a:ext cx="8077200" cy="22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외적의 정의</a:t>
            </a:r>
            <a:endParaRPr lang="ko-KR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그림 3" descr="캡처_2017_04_14_02_53_40_529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r="36459" b="80324"/>
          <a:stretch/>
        </p:blipFill>
        <p:spPr>
          <a:xfrm>
            <a:off x="2619375" y="3343275"/>
            <a:ext cx="3752850" cy="895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767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1_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1569</TotalTime>
  <Words>748</Words>
  <Application>Microsoft Office PowerPoint</Application>
  <PresentationFormat>On-screen Show (4:3)</PresentationFormat>
  <Paragraphs>154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HY견고딕</vt:lpstr>
      <vt:lpstr>맑은 고딕</vt:lpstr>
      <vt:lpstr>바탕</vt:lpstr>
      <vt:lpstr>Arial</vt:lpstr>
      <vt:lpstr>Calibri</vt:lpstr>
      <vt:lpstr>Cambria Math</vt:lpstr>
      <vt:lpstr>Georgia</vt:lpstr>
      <vt:lpstr>Rockwell</vt:lpstr>
      <vt:lpstr>Rockwell Condensed</vt:lpstr>
      <vt:lpstr>Times New Roman</vt:lpstr>
      <vt:lpstr>Wingdings</vt:lpstr>
      <vt:lpstr>목판</vt:lpstr>
      <vt:lpstr>1_목판</vt:lpstr>
      <vt:lpstr>선형대수학 외적</vt:lpstr>
      <vt:lpstr>외적의 정의</vt:lpstr>
      <vt:lpstr>외적의 정의</vt:lpstr>
      <vt:lpstr>외적의 정의</vt:lpstr>
      <vt:lpstr>외적의 정의</vt:lpstr>
      <vt:lpstr>외적의 정의</vt:lpstr>
      <vt:lpstr>외적의 정의</vt:lpstr>
      <vt:lpstr>외적의 정의</vt:lpstr>
      <vt:lpstr>외적의 정의</vt:lpstr>
      <vt:lpstr>외적의 정의</vt:lpstr>
      <vt:lpstr>외적의 정의</vt:lpstr>
      <vt:lpstr>외적의 성질</vt:lpstr>
      <vt:lpstr>외적의 성질</vt:lpstr>
      <vt:lpstr>외적의 성질</vt:lpstr>
      <vt:lpstr>외적의 성질</vt:lpstr>
      <vt:lpstr>외적의 성질</vt:lpstr>
      <vt:lpstr>외적의 성질</vt:lpstr>
      <vt:lpstr>외적의 성질</vt:lpstr>
      <vt:lpstr>외적의 성질</vt:lpstr>
      <vt:lpstr>외적의 성질</vt:lpstr>
      <vt:lpstr>외적의 성질</vt:lpstr>
      <vt:lpstr>외적의 성질</vt:lpstr>
      <vt:lpstr>외적의 활용</vt:lpstr>
      <vt:lpstr>외적의 활용</vt:lpstr>
      <vt:lpstr>외적의 활용</vt:lpstr>
      <vt:lpstr>외적의 활용</vt:lpstr>
      <vt:lpstr>외적의 활용</vt:lpstr>
      <vt:lpstr>외적의 활용</vt:lpstr>
      <vt:lpstr>외적의 활용</vt:lpstr>
      <vt:lpstr>외적의 활용</vt:lpstr>
      <vt:lpstr>외적의 활용</vt:lpstr>
      <vt:lpstr>외적의 활용</vt:lpstr>
      <vt:lpstr>외적의 활용</vt:lpstr>
      <vt:lpstr>직선의 벡터 방정식</vt:lpstr>
      <vt:lpstr>직선의 벡터 방정식</vt:lpstr>
      <vt:lpstr>직선의 벡터 방정식</vt:lpstr>
      <vt:lpstr>직선과 평면의 벡터 방정식</vt:lpstr>
      <vt:lpstr>직선과 평면의 벡터 방정식</vt:lpstr>
      <vt:lpstr>점, 직선, 평면 사이의 거리</vt:lpstr>
      <vt:lpstr>점, 직선, 평면 사이의 거리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jblim</dc:creator>
  <cp:lastModifiedBy>v</cp:lastModifiedBy>
  <cp:revision>282</cp:revision>
  <dcterms:created xsi:type="dcterms:W3CDTF">2017-02-28T02:06:20Z</dcterms:created>
  <dcterms:modified xsi:type="dcterms:W3CDTF">2020-05-01T19:36:40Z</dcterms:modified>
</cp:coreProperties>
</file>